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46"/>
  </p:normalViewPr>
  <p:slideViewPr>
    <p:cSldViewPr snapToGrid="0" snapToObjects="1">
      <p:cViewPr varScale="1">
        <p:scale>
          <a:sx n="77" d="100"/>
          <a:sy n="77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863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ชื่อเรื่องและชื่อเรื่องร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เส้น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ข้อความชื่อเรื่อง</a:t>
            </a:r>
          </a:p>
        </p:txBody>
      </p:sp>
      <p:sp>
        <p:nvSpPr>
          <p:cNvPr id="15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6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กา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“ป้อนคำอ้างอิงที่นี่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2883"/>
            <a:ext cx="10464800" cy="6944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“ป้อนคำอ้างอิงที่นี่” </a:t>
            </a:r>
          </a:p>
        </p:txBody>
      </p:sp>
      <p:sp>
        <p:nvSpPr>
          <p:cNvPr id="10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แนวนอ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ภาพ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ข้อความชื่อเรื่อง</a:t>
            </a:r>
          </a:p>
        </p:txBody>
      </p:sp>
      <p:sp>
        <p:nvSpPr>
          <p:cNvPr id="25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26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ชื่อเรื่อง - กึ่งกล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3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ภาพ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ข้อความชื่อเรื่อง</a:t>
            </a:r>
          </a:p>
        </p:txBody>
      </p:sp>
      <p:sp>
        <p:nvSpPr>
          <p:cNvPr id="43" name="เนื้อหาระดับหนึ่ง…"/>
          <p:cNvSpPr txBox="1"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0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4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ชื่อเรื่อง - ด้านบ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เส้น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เส้น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เส้น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55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ชื่อเรื่องและ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เส้น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เส้น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เส้น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66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67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ชื่อเรื่อง สัญลักษณ์หัวข้อย่อยแล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เส้น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เส้น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เส้น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ภาพ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ข้อความชื่อเรื่อง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ข้อความชื่อเรื่อง</a:t>
            </a:r>
          </a:p>
        </p:txBody>
      </p:sp>
      <p:sp>
        <p:nvSpPr>
          <p:cNvPr id="79" name="เนื้อหาระดับหนึ่ง…"/>
          <p:cNvSpPr txBox="1"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80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สัญลักษณ์หัวข้อย่อ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8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รูปภาพ - 3 รูปขึ้นไ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ภาพ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ภาพ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ภาพ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เลขสไลด์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เส้น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เส้น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เนื้อหาระดับหนึ่ง…"/>
          <p:cNvSpPr txBox="1"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5" name="ข้อความชื่อเรื่อง"/>
          <p:cNvSpPr txBox="1"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ข้อความชื่อเรื่อง</a:t>
            </a:r>
          </a:p>
        </p:txBody>
      </p:sp>
      <p:sp>
        <p:nvSpPr>
          <p:cNvPr id="6" name="เลขสไลด์"/>
          <p:cNvSpPr txBox="1"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t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ภาพ" descr="ภาพ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3795" b="13795"/>
          <a:stretch>
            <a:fillRect/>
          </a:stretch>
        </p:blipFill>
        <p:spPr>
          <a:xfrm>
            <a:off x="369732" y="1005204"/>
            <a:ext cx="12265336" cy="5011611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90382"/>
              </a:srgbClr>
            </a:outerShdw>
          </a:effectLst>
        </p:spPr>
      </p:pic>
      <p:sp>
        <p:nvSpPr>
          <p:cNvPr id="132" name="Sound analyzer"/>
          <p:cNvSpPr txBox="1">
            <a:spLocks noGrp="1"/>
          </p:cNvSpPr>
          <p:nvPr>
            <p:ph type="title"/>
          </p:nvPr>
        </p:nvSpPr>
        <p:spPr>
          <a:xfrm>
            <a:off x="508000" y="6131495"/>
            <a:ext cx="11988800" cy="1117601"/>
          </a:xfrm>
          <a:prstGeom prst="rect">
            <a:avLst/>
          </a:prstGeom>
        </p:spPr>
        <p:txBody>
          <a:bodyPr/>
          <a:lstStyle>
            <a:lvl1pPr>
              <a:defRPr b="1" i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dirty="0"/>
              <a:t>Sound analyzer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651833" y="9239759"/>
            <a:ext cx="19832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pinterest.com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69732" y="7152322"/>
            <a:ext cx="5300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Mr.   Pongkorn Settasompop (New)</a:t>
            </a:r>
            <a:endParaRPr lang="th-TH" sz="2400" dirty="0"/>
          </a:p>
          <a:p>
            <a:pPr algn="l"/>
            <a:r>
              <a:rPr lang="en-US" sz="2400" dirty="0"/>
              <a:t>Miss. Nutthakan Limpanawannakul (Nut)</a:t>
            </a:r>
            <a:endParaRPr lang="th-TH" sz="2400" dirty="0"/>
          </a:p>
          <a:p>
            <a:pPr algn="l"/>
            <a:r>
              <a:rPr lang="en-US" sz="2400" dirty="0"/>
              <a:t>Miss. Plubploy Jandaeng (Peem)</a:t>
            </a:r>
          </a:p>
        </p:txBody>
      </p:sp>
      <p:sp>
        <p:nvSpPr>
          <p:cNvPr id="6" name="สี่เหลี่ยมผืนผ้า 2">
            <a:extLst>
              <a:ext uri="{FF2B5EF4-FFF2-40B4-BE49-F238E27FC236}">
                <a16:creationId xmlns:a16="http://schemas.microsoft.com/office/drawing/2014/main" id="{BB71A23F-1FC2-4D30-BD2D-2BBEC0916CD1}"/>
              </a:ext>
            </a:extLst>
          </p:cNvPr>
          <p:cNvSpPr/>
          <p:nvPr/>
        </p:nvSpPr>
        <p:spPr>
          <a:xfrm>
            <a:off x="5924811" y="7130665"/>
            <a:ext cx="6571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err="1"/>
              <a:t>Professor.Chao</a:t>
            </a:r>
            <a:r>
              <a:rPr lang="en-US" sz="2400" dirty="0"/>
              <a:t>-Min Wu</a:t>
            </a:r>
          </a:p>
          <a:p>
            <a:pPr algn="l"/>
            <a:r>
              <a:rPr lang="en-US" sz="2400" dirty="0"/>
              <a:t>(Laboratory of biomedical system modeling and speech and hearing research)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ork Progress : Matlab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Work Progress : Matlab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rPr dirty="0"/>
              <a:t>Function 1 : Record sound and save in wave file(wav.)  </a:t>
            </a:r>
          </a:p>
        </p:txBody>
      </p:sp>
      <p:grpSp>
        <p:nvGrpSpPr>
          <p:cNvPr id="183" name="ภาพหน้าจอ 2561-07-26 เวลา 11.56.34.png"/>
          <p:cNvGrpSpPr/>
          <p:nvPr/>
        </p:nvGrpSpPr>
        <p:grpSpPr>
          <a:xfrm>
            <a:off x="7225205" y="2842564"/>
            <a:ext cx="5203184" cy="4482612"/>
            <a:chOff x="0" y="0"/>
            <a:chExt cx="5203183" cy="4482610"/>
          </a:xfrm>
        </p:grpSpPr>
        <p:pic>
          <p:nvPicPr>
            <p:cNvPr id="182" name="ภาพหน้าจอ 2561-07-26 เวลา 11.56.34.png" descr="ภาพหน้าจอ 2561-07-26 เวลา 11.56.3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949184" cy="415241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ภาพหน้าจอ 2561-07-26 เวลา 11.56.34.png" descr="ภาพหน้าจอ 2561-07-26 เวลา 11.56.34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203184" cy="4482611"/>
            </a:xfrm>
            <a:prstGeom prst="rect">
              <a:avLst/>
            </a:prstGeom>
            <a:effectLst/>
          </p:spPr>
        </p:pic>
      </p:grpSp>
      <p:grpSp>
        <p:nvGrpSpPr>
          <p:cNvPr id="186" name="ภาพหน้าจอ 2561-07-26 เวลา 11.56.48.png"/>
          <p:cNvGrpSpPr/>
          <p:nvPr/>
        </p:nvGrpSpPr>
        <p:grpSpPr>
          <a:xfrm>
            <a:off x="5572852" y="7665840"/>
            <a:ext cx="7013780" cy="1370719"/>
            <a:chOff x="0" y="0"/>
            <a:chExt cx="7013779" cy="1370718"/>
          </a:xfrm>
        </p:grpSpPr>
        <p:pic>
          <p:nvPicPr>
            <p:cNvPr id="185" name="ภาพหน้าจอ 2561-07-26 เวลา 11.56.48.png" descr="ภาพหน้าจอ 2561-07-26 เวลา 11.56.48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759780" cy="10405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ภาพหน้าจอ 2561-07-26 เวลา 11.56.48.png" descr="ภาพหน้าจอ 2561-07-26 เวลา 11.56.48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013780" cy="1370719"/>
            </a:xfrm>
            <a:prstGeom prst="rect">
              <a:avLst/>
            </a:prstGeom>
            <a:effectLst/>
          </p:spPr>
        </p:pic>
      </p:grpSp>
      <p:sp>
        <p:nvSpPr>
          <p:cNvPr id="187" name="ลูกศร"/>
          <p:cNvSpPr/>
          <p:nvPr/>
        </p:nvSpPr>
        <p:spPr>
          <a:xfrm>
            <a:off x="7772600" y="6384057"/>
            <a:ext cx="1093232" cy="592525"/>
          </a:xfrm>
          <a:prstGeom prst="rightArrow">
            <a:avLst>
              <a:gd name="adj1" fmla="val 32000"/>
              <a:gd name="adj2" fmla="val 82205"/>
            </a:avLst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8" name="เส้น"/>
          <p:cNvSpPr/>
          <p:nvPr/>
        </p:nvSpPr>
        <p:spPr>
          <a:xfrm flipH="1">
            <a:off x="6411407" y="8351199"/>
            <a:ext cx="799184" cy="1"/>
          </a:xfrm>
          <a:prstGeom prst="line">
            <a:avLst/>
          </a:prstGeom>
          <a:ln w="38100">
            <a:solidFill>
              <a:srgbClr val="C24128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89" name="After push the Record button, the program will record the sound in ??? seconds.…"/>
          <p:cNvSpPr txBox="1"/>
          <p:nvPr/>
        </p:nvSpPr>
        <p:spPr>
          <a:xfrm>
            <a:off x="418632" y="3305173"/>
            <a:ext cx="6118280" cy="325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7"/>
              </a:buBlip>
              <a:defRPr sz="3400"/>
            </a:pPr>
            <a:r>
              <a:rPr dirty="0"/>
              <a:t>After push the Record button, the program will record the sound in </a:t>
            </a:r>
            <a:r>
              <a:rPr lang="en-US" dirty="0"/>
              <a:t>5</a:t>
            </a:r>
            <a:r>
              <a:rPr dirty="0"/>
              <a:t> seconds.  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7"/>
              </a:buBlip>
              <a:defRPr sz="3400"/>
            </a:pPr>
            <a:r>
              <a:rPr dirty="0"/>
              <a:t>And it save the sound in wave file(.wav).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Work Progress : Matlab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Work Progress : Matlab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rPr dirty="0"/>
              <a:t>Function 3 :  Convert sound to spectrum</a:t>
            </a:r>
            <a:br>
              <a:rPr lang="en-US" dirty="0"/>
            </a:br>
            <a:r>
              <a:rPr lang="en-US" sz="3000" cap="none" dirty="0">
                <a:sym typeface="Gill Sans"/>
              </a:rPr>
              <a:t>Function 5 :  Convert sound to pitch</a:t>
            </a:r>
            <a:endParaRPr dirty="0"/>
          </a:p>
        </p:txBody>
      </p:sp>
      <p:pic>
        <p:nvPicPr>
          <p:cNvPr id="192" name="ภาพหน้าจอ 2561-07-26 เวลา 11.56.10.png" descr="ภาพหน้าจอ 2561-07-26 เวลา 11.56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204" y="2982849"/>
            <a:ext cx="6120383" cy="51838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5" name="When the recording have finished, the program will show spectrum and waveform of the wave file."/>
          <p:cNvSpPr txBox="1"/>
          <p:nvPr/>
        </p:nvSpPr>
        <p:spPr>
          <a:xfrm>
            <a:off x="6695254" y="3034240"/>
            <a:ext cx="6118280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/>
            </a:lvl1pPr>
          </a:lstStyle>
          <a:p>
            <a:r>
              <a:rPr dirty="0"/>
              <a:t>When the recording have finished, the program will show spectrum and </a:t>
            </a:r>
            <a:r>
              <a:rPr lang="en-US" dirty="0"/>
              <a:t>pitch</a:t>
            </a:r>
            <a:r>
              <a:rPr dirty="0"/>
              <a:t> of the wave file.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Work Progress : Matlab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Work Progress : Matlab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rPr dirty="0"/>
              <a:t>Function 6 :  Playback the sound</a:t>
            </a:r>
          </a:p>
        </p:txBody>
      </p:sp>
      <p:pic>
        <p:nvPicPr>
          <p:cNvPr id="198" name="ภาพหน้าจอ 2561-07-26 เวลา 11.56.10.png" descr="ภาพหน้าจอ 2561-07-26 เวลา 11.56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669" y="2956301"/>
            <a:ext cx="6120384" cy="51838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1" name="Click Listen button to playback the wave file"/>
          <p:cNvSpPr txBox="1"/>
          <p:nvPr/>
        </p:nvSpPr>
        <p:spPr>
          <a:xfrm>
            <a:off x="7027150" y="3021188"/>
            <a:ext cx="591371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/>
            </a:lvl1pPr>
          </a:lstStyle>
          <a:p>
            <a:r>
              <a:t>Click Listen button to playback the wave file</a:t>
            </a:r>
          </a:p>
        </p:txBody>
      </p:sp>
      <p:sp>
        <p:nvSpPr>
          <p:cNvPr id="202" name="ลูกศร"/>
          <p:cNvSpPr/>
          <p:nvPr/>
        </p:nvSpPr>
        <p:spPr>
          <a:xfrm rot="10800000">
            <a:off x="5447089" y="7287168"/>
            <a:ext cx="1093232" cy="592524"/>
          </a:xfrm>
          <a:prstGeom prst="rightArrow">
            <a:avLst>
              <a:gd name="adj1" fmla="val 32000"/>
              <a:gd name="adj2" fmla="val 8220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How to record &amp; save sound : c#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record &amp; save sound : c#</a:t>
            </a:r>
          </a:p>
        </p:txBody>
      </p:sp>
      <p:pic>
        <p:nvPicPr>
          <p:cNvPr id="206" name="ภาพหน้าจอ 2561-07-26 เวลา 13.39.46.png" descr="ภาพหน้าจอ 2561-07-26 เวลา 13.39.46.png"/>
          <p:cNvPicPr>
            <a:picLocks noChangeAspect="1"/>
          </p:cNvPicPr>
          <p:nvPr/>
        </p:nvPicPr>
        <p:blipFill>
          <a:blip r:embed="rId2">
            <a:extLst/>
          </a:blip>
          <a:srcRect l="7342" t="10608" r="32918" b="48998"/>
          <a:stretch>
            <a:fillRect/>
          </a:stretch>
        </p:blipFill>
        <p:spPr>
          <a:xfrm>
            <a:off x="891139" y="3002921"/>
            <a:ext cx="11222521" cy="4532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How to record &amp; save sound : matla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record &amp; save sound : matlab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2161646" y="2916855"/>
            <a:ext cx="7964488" cy="5465145"/>
            <a:chOff x="502179" y="2882988"/>
            <a:chExt cx="6835777" cy="4798821"/>
          </a:xfrm>
        </p:grpSpPr>
        <p:pic>
          <p:nvPicPr>
            <p:cNvPr id="210" name="code matlab.jpg" descr="code matlab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78" t="31210" r="33386" b="322"/>
            <a:stretch>
              <a:fillRect/>
            </a:stretch>
          </p:blipFill>
          <p:spPr>
            <a:xfrm>
              <a:off x="502179" y="2882988"/>
              <a:ext cx="6835777" cy="479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สี่เหลี่ยม"/>
            <p:cNvSpPr/>
            <p:nvPr/>
          </p:nvSpPr>
          <p:spPr>
            <a:xfrm>
              <a:off x="1068210" y="3621175"/>
              <a:ext cx="4969847" cy="1298047"/>
            </a:xfrm>
            <a:prstGeom prst="rect">
              <a:avLst/>
            </a:prstGeom>
            <a:noFill/>
            <a:ln w="38100" cap="flat">
              <a:solidFill>
                <a:srgbClr val="C241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" name="เส้น"/>
            <p:cNvSpPr/>
            <p:nvPr/>
          </p:nvSpPr>
          <p:spPr>
            <a:xfrm>
              <a:off x="550972" y="4360994"/>
              <a:ext cx="483752" cy="1"/>
            </a:xfrm>
            <a:prstGeom prst="line">
              <a:avLst/>
            </a:prstGeom>
            <a:noFill/>
            <a:ln w="38100" cap="flat">
              <a:solidFill>
                <a:srgbClr val="B44A3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wavefor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waveform</a:t>
            </a:r>
          </a:p>
        </p:txBody>
      </p:sp>
      <p:sp>
        <p:nvSpPr>
          <p:cNvPr id="216" name="Waveform is a graph that represent the difference of energy over a time with 2 dimension, one axis is “Time” and the other is “Amplitude”."/>
          <p:cNvSpPr txBox="1">
            <a:spLocks noGrp="1"/>
          </p:cNvSpPr>
          <p:nvPr>
            <p:ph type="body" sz="quarter" idx="1"/>
          </p:nvPr>
        </p:nvSpPr>
        <p:spPr>
          <a:xfrm>
            <a:off x="643554" y="2971800"/>
            <a:ext cx="11865947" cy="1834102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Waveform is a graph that represent the difference of energy over a time with 2 dimension, one axis is </a:t>
            </a:r>
            <a:r>
              <a:rPr>
                <a:solidFill>
                  <a:srgbClr val="AC3B30"/>
                </a:solidFill>
              </a:rPr>
              <a:t>“Time”</a:t>
            </a:r>
            <a:r>
              <a:t> and the other is </a:t>
            </a:r>
            <a:r>
              <a:rPr>
                <a:solidFill>
                  <a:srgbClr val="AC3B30"/>
                </a:solidFill>
              </a:rPr>
              <a:t>“Amplitude”.</a:t>
            </a:r>
          </a:p>
        </p:txBody>
      </p:sp>
      <p:grpSp>
        <p:nvGrpSpPr>
          <p:cNvPr id="219" name="ภาพ"/>
          <p:cNvGrpSpPr/>
          <p:nvPr/>
        </p:nvGrpSpPr>
        <p:grpSpPr>
          <a:xfrm>
            <a:off x="3632780" y="4402667"/>
            <a:ext cx="6019219" cy="3392150"/>
            <a:chOff x="0" y="0"/>
            <a:chExt cx="5498012" cy="2768779"/>
          </a:xfrm>
        </p:grpSpPr>
        <p:pic>
          <p:nvPicPr>
            <p:cNvPr id="218" name="ภาพ" descr="ภาพ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3" t="704" r="39087" b="39069"/>
            <a:stretch>
              <a:fillRect/>
            </a:stretch>
          </p:blipFill>
          <p:spPr>
            <a:xfrm>
              <a:off x="126999" y="88899"/>
              <a:ext cx="5244014" cy="24385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ภาพ" descr="ภาพ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498014" cy="2768780"/>
            </a:xfrm>
            <a:prstGeom prst="rect">
              <a:avLst/>
            </a:prstGeom>
            <a:effectLst/>
          </p:spPr>
        </p:pic>
      </p:grpSp>
      <p:sp>
        <p:nvSpPr>
          <p:cNvPr id="220" name="Waveform from Sound Analyzer program in C#"/>
          <p:cNvSpPr txBox="1"/>
          <p:nvPr/>
        </p:nvSpPr>
        <p:spPr>
          <a:xfrm>
            <a:off x="3862687" y="7806559"/>
            <a:ext cx="5515815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t>Waveform from Sound Analyzer program in C# </a:t>
            </a:r>
          </a:p>
        </p:txBody>
      </p:sp>
      <p:grpSp>
        <p:nvGrpSpPr>
          <p:cNvPr id="223" name="จัดกลุ่ม"/>
          <p:cNvGrpSpPr/>
          <p:nvPr/>
        </p:nvGrpSpPr>
        <p:grpSpPr>
          <a:xfrm>
            <a:off x="3640326" y="4813974"/>
            <a:ext cx="6002698" cy="2697238"/>
            <a:chOff x="0" y="0"/>
            <a:chExt cx="5482923" cy="2201571"/>
          </a:xfrm>
        </p:grpSpPr>
        <p:sp>
          <p:nvSpPr>
            <p:cNvPr id="221" name="เส้น"/>
            <p:cNvSpPr/>
            <p:nvPr/>
          </p:nvSpPr>
          <p:spPr>
            <a:xfrm>
              <a:off x="0" y="2194028"/>
              <a:ext cx="5482924" cy="1"/>
            </a:xfrm>
            <a:prstGeom prst="line">
              <a:avLst/>
            </a:prstGeom>
            <a:noFill/>
            <a:ln w="38100" cap="flat">
              <a:solidFill>
                <a:srgbClr val="6F6A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222" name="เส้น"/>
            <p:cNvSpPr/>
            <p:nvPr/>
          </p:nvSpPr>
          <p:spPr>
            <a:xfrm flipV="1">
              <a:off x="33247" y="0"/>
              <a:ext cx="1" cy="2201572"/>
            </a:xfrm>
            <a:prstGeom prst="line">
              <a:avLst/>
            </a:prstGeom>
            <a:noFill/>
            <a:ln w="38100" cap="flat">
              <a:solidFill>
                <a:srgbClr val="6F6A5A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/>
            </a:p>
          </p:txBody>
        </p:sp>
      </p:grpSp>
      <p:sp>
        <p:nvSpPr>
          <p:cNvPr id="224" name="time"/>
          <p:cNvSpPr txBox="1"/>
          <p:nvPr/>
        </p:nvSpPr>
        <p:spPr>
          <a:xfrm>
            <a:off x="8249819" y="6979708"/>
            <a:ext cx="751595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t>time</a:t>
            </a:r>
          </a:p>
        </p:txBody>
      </p:sp>
      <p:sp>
        <p:nvSpPr>
          <p:cNvPr id="225" name="Amplitude"/>
          <p:cNvSpPr txBox="1"/>
          <p:nvPr/>
        </p:nvSpPr>
        <p:spPr>
          <a:xfrm rot="16200000">
            <a:off x="2448824" y="5849832"/>
            <a:ext cx="1773078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t>Amplitude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How to get waveform : C#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get waveform : C#</a:t>
            </a:r>
          </a:p>
        </p:txBody>
      </p:sp>
      <p:sp>
        <p:nvSpPr>
          <p:cNvPr id="232" name="Create the waveform by using naudio framework."/>
          <p:cNvSpPr txBox="1">
            <a:spLocks noGrp="1"/>
          </p:cNvSpPr>
          <p:nvPr>
            <p:ph type="body" sz="quarter" idx="1"/>
          </p:nvPr>
        </p:nvSpPr>
        <p:spPr>
          <a:xfrm>
            <a:off x="508000" y="3035300"/>
            <a:ext cx="11988800" cy="1705313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</a:lstStyle>
          <a:p>
            <a:r>
              <a:t>Create the waveform by using naudio framework.</a:t>
            </a:r>
          </a:p>
        </p:txBody>
      </p:sp>
      <p:pic>
        <p:nvPicPr>
          <p:cNvPr id="233" name="ภาพ" descr="ภาพ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3011" y="4740613"/>
            <a:ext cx="10858778" cy="2890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How to get spectrum : c#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get spectrum : c#</a:t>
            </a:r>
          </a:p>
        </p:txBody>
      </p:sp>
      <p:sp>
        <p:nvSpPr>
          <p:cNvPr id="245" name="Create the spectrum by using cscore framework."/>
          <p:cNvSpPr txBox="1">
            <a:spLocks noGrp="1"/>
          </p:cNvSpPr>
          <p:nvPr>
            <p:ph type="body" sz="quarter" idx="1"/>
          </p:nvPr>
        </p:nvSpPr>
        <p:spPr>
          <a:xfrm>
            <a:off x="505114" y="2727323"/>
            <a:ext cx="9773419" cy="828677"/>
          </a:xfrm>
          <a:prstGeom prst="rect">
            <a:avLst/>
          </a:prstGeom>
        </p:spPr>
        <p:txBody>
          <a:bodyPr anchor="t"/>
          <a:lstStyle>
            <a:lvl1pPr marL="419100" indent="-419100">
              <a:spcBef>
                <a:spcPts val="4200"/>
              </a:spcBef>
              <a:buSzPct val="30000"/>
              <a:buBlip>
                <a:blip r:embed="rId2"/>
              </a:buBlip>
              <a:defRPr sz="3400"/>
            </a:lvl1pPr>
          </a:lstStyle>
          <a:p>
            <a:r>
              <a:t>Create the spectrum by using cscore framework.</a:t>
            </a:r>
          </a:p>
        </p:txBody>
      </p:sp>
      <p:sp>
        <p:nvSpPr>
          <p:cNvPr id="246" name="Spectrum from Sound Analyzer program in C#"/>
          <p:cNvSpPr txBox="1"/>
          <p:nvPr/>
        </p:nvSpPr>
        <p:spPr>
          <a:xfrm>
            <a:off x="640581" y="6352681"/>
            <a:ext cx="46228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/>
          </a:lstStyle>
          <a:p>
            <a:r>
              <a:t>Spectrum from Sound Analyzer program in C#  </a:t>
            </a:r>
          </a:p>
        </p:txBody>
      </p:sp>
      <p:pic>
        <p:nvPicPr>
          <p:cNvPr id="247" name="ภาพ" descr="ภาพ"/>
          <p:cNvPicPr>
            <a:picLocks noChangeAspect="1"/>
          </p:cNvPicPr>
          <p:nvPr/>
        </p:nvPicPr>
        <p:blipFill>
          <a:blip r:embed="rId3">
            <a:extLst/>
          </a:blip>
          <a:srcRect b="37076"/>
          <a:stretch>
            <a:fillRect/>
          </a:stretch>
        </p:blipFill>
        <p:spPr>
          <a:xfrm>
            <a:off x="514730" y="4569248"/>
            <a:ext cx="4953329" cy="1458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ภาพหน้าจอ 2561-07-26 เวลา 14.27.24.png" descr="ภาพหน้าจอ 2561-07-26 เวลา 14.27.24.png"/>
          <p:cNvPicPr>
            <a:picLocks noChangeAspect="1"/>
          </p:cNvPicPr>
          <p:nvPr/>
        </p:nvPicPr>
        <p:blipFill>
          <a:blip r:embed="rId4">
            <a:extLst/>
          </a:blip>
          <a:srcRect l="9623" t="24932" r="37193" b="16563"/>
          <a:stretch>
            <a:fillRect/>
          </a:stretch>
        </p:blipFill>
        <p:spPr>
          <a:xfrm>
            <a:off x="5672737" y="3952232"/>
            <a:ext cx="7154207" cy="4731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How to get spectrum : Matla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get spectrum : Matlab </a:t>
            </a:r>
          </a:p>
        </p:txBody>
      </p:sp>
      <p:sp>
        <p:nvSpPr>
          <p:cNvPr id="251" name="Converts the signal data to int16 data type by storing audio signal in int16 array by using function getaudiodata() in Matlab…"/>
          <p:cNvSpPr txBox="1">
            <a:spLocks noGrp="1"/>
          </p:cNvSpPr>
          <p:nvPr>
            <p:ph type="body" sz="quarter" idx="1"/>
          </p:nvPr>
        </p:nvSpPr>
        <p:spPr>
          <a:xfrm>
            <a:off x="505114" y="2727323"/>
            <a:ext cx="5932946" cy="4041409"/>
          </a:xfrm>
          <a:prstGeom prst="rect">
            <a:avLst/>
          </a:prstGeom>
        </p:spPr>
        <p:txBody>
          <a:bodyPr anchor="t"/>
          <a:lstStyle/>
          <a:p>
            <a:pPr marL="310134" indent="-310134" defTabSz="432308">
              <a:spcBef>
                <a:spcPts val="2300"/>
              </a:spcBef>
              <a:buBlip>
                <a:blip r:embed="rId2"/>
              </a:buBlip>
              <a:defRPr sz="2368"/>
            </a:pPr>
            <a:r>
              <a:rPr dirty="0"/>
              <a:t>Converts the signal data to int16 data type by storing audio signal in int16 array by using function </a:t>
            </a:r>
            <a:r>
              <a:rPr dirty="0">
                <a:latin typeface="Mechanical Bold"/>
                <a:ea typeface="Mechanical Bold"/>
                <a:cs typeface="Mechanical Bold"/>
                <a:sym typeface="Mechanical Bold"/>
              </a:rPr>
              <a:t>getaudiodata()</a:t>
            </a:r>
            <a:r>
              <a:rPr dirty="0">
                <a:solidFill>
                  <a:srgbClr val="1A4B83"/>
                </a:solidFill>
                <a:latin typeface="Mechanical"/>
                <a:ea typeface="Mechanical"/>
                <a:cs typeface="Mechanical"/>
                <a:sym typeface="Mechanical"/>
              </a:rPr>
              <a:t> </a:t>
            </a:r>
            <a:r>
              <a:rPr dirty="0"/>
              <a:t>in Matlab</a:t>
            </a:r>
          </a:p>
          <a:p>
            <a:pPr marL="310134" indent="-310134" defTabSz="432308">
              <a:spcBef>
                <a:spcPts val="2300"/>
              </a:spcBef>
              <a:buBlip>
                <a:blip r:embed="rId2"/>
              </a:buBlip>
              <a:defRPr sz="2220"/>
            </a:pPr>
            <a:r>
              <a:rPr dirty="0"/>
              <a:t>Use int16 array and a </a:t>
            </a:r>
            <a:r>
              <a:rPr spc="-177" dirty="0">
                <a:solidFill>
                  <a:srgbClr val="2543A6">
                    <a:alpha val="81714"/>
                  </a:srgbClr>
                </a:solidFill>
                <a:latin typeface="Mechanical Bold"/>
                <a:ea typeface="Mechanical Bold"/>
                <a:cs typeface="Mechanical Bold"/>
                <a:sym typeface="Mechanical Bold"/>
                <a:hlinkClick r:id="rId3" action="ppaction://hlinksldjump"/>
              </a:rPr>
              <a:t>fast Fourier transform (FFT) algorithm</a:t>
            </a:r>
            <a:r>
              <a:rPr dirty="0"/>
              <a:t> to compute the discrete Fourier transform (DFT) of the array </a:t>
            </a:r>
          </a:p>
          <a:p>
            <a:pPr marL="310134" indent="-310134" defTabSz="432308">
              <a:spcBef>
                <a:spcPts val="2300"/>
              </a:spcBef>
              <a:buBlip>
                <a:blip r:embed="rId2"/>
              </a:buBlip>
              <a:defRPr sz="2368"/>
            </a:pPr>
            <a:r>
              <a:rPr dirty="0"/>
              <a:t>Use the value from the computation to create the spectrum graph</a:t>
            </a:r>
          </a:p>
        </p:txBody>
      </p:sp>
      <p:grpSp>
        <p:nvGrpSpPr>
          <p:cNvPr id="254" name="ภาพหน้าจอ 2561-07-26 เวลา 11.56.10.png"/>
          <p:cNvGrpSpPr/>
          <p:nvPr/>
        </p:nvGrpSpPr>
        <p:grpSpPr>
          <a:xfrm>
            <a:off x="415226" y="6266968"/>
            <a:ext cx="6444147" cy="2450677"/>
            <a:chOff x="0" y="0"/>
            <a:chExt cx="6444145" cy="2450676"/>
          </a:xfrm>
        </p:grpSpPr>
        <p:pic>
          <p:nvPicPr>
            <p:cNvPr id="253" name="ภาพหน้าจอ 2561-07-26 เวลา 11.56.10.png" descr="ภาพหน้าจอ 2561-07-26 เวลา 11.56.10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771" t="5517" r="3771" b="57089"/>
            <a:stretch>
              <a:fillRect/>
            </a:stretch>
          </p:blipFill>
          <p:spPr>
            <a:xfrm>
              <a:off x="127000" y="88900"/>
              <a:ext cx="6190146" cy="212047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2" name="ภาพหน้าจอ 2561-07-26 เวลา 11.56.10.png" descr="ภาพหน้าจอ 2561-07-26 เวลา 11.56.10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6444147" cy="2450677"/>
            </a:xfrm>
            <a:prstGeom prst="rect">
              <a:avLst/>
            </a:prstGeom>
            <a:effectLst/>
          </p:spPr>
        </p:pic>
      </p:grpSp>
      <p:sp>
        <p:nvSpPr>
          <p:cNvPr id="255" name="Spectrum from Sound Analyzer program in Matlab"/>
          <p:cNvSpPr txBox="1"/>
          <p:nvPr/>
        </p:nvSpPr>
        <p:spPr>
          <a:xfrm>
            <a:off x="507746" y="8681505"/>
            <a:ext cx="67642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rPr dirty="0"/>
              <a:t>Spectrum from Sound Analyzer program in Matlab  </a:t>
            </a:r>
          </a:p>
        </p:txBody>
      </p:sp>
      <p:grpSp>
        <p:nvGrpSpPr>
          <p:cNvPr id="260" name="จัดกลุ่ม"/>
          <p:cNvGrpSpPr/>
          <p:nvPr/>
        </p:nvGrpSpPr>
        <p:grpSpPr>
          <a:xfrm>
            <a:off x="6558317" y="2666999"/>
            <a:ext cx="6187366" cy="4798821"/>
            <a:chOff x="0" y="0"/>
            <a:chExt cx="6187364" cy="4798819"/>
          </a:xfrm>
        </p:grpSpPr>
        <p:pic>
          <p:nvPicPr>
            <p:cNvPr id="256" name="code matlab.jpg" descr="code matlab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5678" t="31210" r="39166" b="322"/>
            <a:stretch>
              <a:fillRect/>
            </a:stretch>
          </p:blipFill>
          <p:spPr>
            <a:xfrm>
              <a:off x="0" y="-1"/>
              <a:ext cx="6187365" cy="4798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สี่เหลี่ยม"/>
            <p:cNvSpPr/>
            <p:nvPr/>
          </p:nvSpPr>
          <p:spPr>
            <a:xfrm>
              <a:off x="566031" y="2062351"/>
              <a:ext cx="4969846" cy="2228970"/>
            </a:xfrm>
            <a:prstGeom prst="rect">
              <a:avLst/>
            </a:prstGeom>
            <a:noFill/>
            <a:ln w="38100" cap="flat">
              <a:solidFill>
                <a:srgbClr val="C2412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8" name="เส้น"/>
            <p:cNvSpPr/>
            <p:nvPr/>
          </p:nvSpPr>
          <p:spPr>
            <a:xfrm>
              <a:off x="48793" y="2977312"/>
              <a:ext cx="483752" cy="1"/>
            </a:xfrm>
            <a:prstGeom prst="line">
              <a:avLst/>
            </a:prstGeom>
            <a:noFill/>
            <a:ln w="38100" cap="flat">
              <a:solidFill>
                <a:srgbClr val="B44A3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/>
              </a:pPr>
              <a:endParaRPr/>
            </a:p>
          </p:txBody>
        </p:sp>
        <p:sp>
          <p:nvSpPr>
            <p:cNvPr id="259" name="วงรี"/>
            <p:cNvSpPr/>
            <p:nvPr/>
          </p:nvSpPr>
          <p:spPr>
            <a:xfrm>
              <a:off x="659175" y="2811611"/>
              <a:ext cx="2366646" cy="444501"/>
            </a:xfrm>
            <a:prstGeom prst="ellipse">
              <a:avLst/>
            </a:prstGeom>
            <a:noFill/>
            <a:ln w="25400" cap="flat">
              <a:solidFill>
                <a:srgbClr val="B44A3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254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fast Fourier transform (FFT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fast Fourier transform (FFT)</a:t>
            </a:r>
          </a:p>
        </p:txBody>
      </p:sp>
      <p:sp>
        <p:nvSpPr>
          <p:cNvPr id="263" name="Y = fft(X) and X = ifft(Y) implement the Fourier transform and inverse Fourier transform, respectively. For X and Y of length n, these transforms are defined as follows:"/>
          <p:cNvSpPr txBox="1">
            <a:spLocks noGrp="1"/>
          </p:cNvSpPr>
          <p:nvPr>
            <p:ph type="body" sz="quarter" idx="1"/>
          </p:nvPr>
        </p:nvSpPr>
        <p:spPr>
          <a:xfrm>
            <a:off x="508000" y="2706661"/>
            <a:ext cx="11988800" cy="190500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 sz="3200"/>
            </a:pPr>
            <a:r>
              <a:rPr>
                <a:latin typeface="Menlo"/>
                <a:ea typeface="Menlo"/>
                <a:cs typeface="Menlo"/>
                <a:sym typeface="Menlo"/>
              </a:rPr>
              <a:t>Y = fft(X)</a:t>
            </a:r>
            <a:r>
              <a:t> and </a:t>
            </a:r>
            <a:r>
              <a:rPr>
                <a:latin typeface="Menlo"/>
                <a:ea typeface="Menlo"/>
                <a:cs typeface="Menlo"/>
                <a:sym typeface="Menlo"/>
              </a:rPr>
              <a:t>X = ifft(Y)</a:t>
            </a:r>
            <a:r>
              <a:t> implement the Fourier transform and inverse Fourier transform, respectively. For </a:t>
            </a:r>
            <a:r>
              <a:rPr>
                <a:latin typeface="Menlo"/>
                <a:ea typeface="Menlo"/>
                <a:cs typeface="Menlo"/>
                <a:sym typeface="Menlo"/>
              </a:rPr>
              <a:t>X</a:t>
            </a:r>
            <a:r>
              <a:t> and </a:t>
            </a:r>
            <a:r>
              <a:rPr>
                <a:latin typeface="Menlo"/>
                <a:ea typeface="Menlo"/>
                <a:cs typeface="Menlo"/>
                <a:sym typeface="Menlo"/>
              </a:rPr>
              <a:t>Y</a:t>
            </a:r>
            <a:r>
              <a:t> of length </a:t>
            </a:r>
            <a:r>
              <a:rPr>
                <a:latin typeface="Menlo"/>
                <a:ea typeface="Menlo"/>
                <a:cs typeface="Menlo"/>
                <a:sym typeface="Menlo"/>
              </a:rPr>
              <a:t>n</a:t>
            </a:r>
            <a:r>
              <a:t>, these transforms are defined as follows:</a:t>
            </a:r>
          </a:p>
        </p:txBody>
      </p:sp>
      <p:sp>
        <p:nvSpPr>
          <p:cNvPr id="264" name="https://www.mathworks.com/help/matlab/"/>
          <p:cNvSpPr txBox="1"/>
          <p:nvPr/>
        </p:nvSpPr>
        <p:spPr>
          <a:xfrm>
            <a:off x="492915" y="9207456"/>
            <a:ext cx="6548327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000"/>
            </a:lvl1pPr>
          </a:lstStyle>
          <a:p>
            <a:r>
              <a:t>https://www.mathworks.com/help/matlab/</a:t>
            </a:r>
          </a:p>
        </p:txBody>
      </p:sp>
      <p:pic>
        <p:nvPicPr>
          <p:cNvPr id="265" name="ภาพหน้าจอ 2561-07-25 เวลา 12.00.22.png" descr="ภาพหน้าจอ 2561-07-25 เวลา 12.00.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78015" y="4377368"/>
            <a:ext cx="6223001" cy="4483101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oti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Motivation</a:t>
            </a:r>
          </a:p>
        </p:txBody>
      </p:sp>
      <p:sp>
        <p:nvSpPr>
          <p:cNvPr id="135" name="The sound analyzer project is about how can we know about sound like “a” sound and how can we analyze sound such as “a” sound what is a solution that can reveal “a” is an “ah” sound in human voice."/>
          <p:cNvSpPr txBox="1">
            <a:spLocks noGrp="1"/>
          </p:cNvSpPr>
          <p:nvPr>
            <p:ph type="body" sz="half" idx="1"/>
          </p:nvPr>
        </p:nvSpPr>
        <p:spPr>
          <a:xfrm>
            <a:off x="6184086" y="2990850"/>
            <a:ext cx="5727701" cy="5524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200"/>
              </a:spcBef>
              <a:buSzTx/>
              <a:buNone/>
              <a:defRPr sz="3400"/>
            </a:lvl1pPr>
          </a:lstStyle>
          <a:p>
            <a:r>
              <a:t>The sound analyzer project is about how can we know about sound like “a” sound and how can we analyze sound such as “a” sound what is a solution that can reveal “a” is an “ah” sound in human voice.</a:t>
            </a:r>
          </a:p>
        </p:txBody>
      </p:sp>
      <p:pic>
        <p:nvPicPr>
          <p:cNvPr id="136" name="ภาพ" descr="ภาพ"/>
          <p:cNvPicPr>
            <a:picLocks noChangeAspect="1"/>
          </p:cNvPicPr>
          <p:nvPr/>
        </p:nvPicPr>
        <p:blipFill>
          <a:blip r:embed="rId2">
            <a:extLst/>
          </a:blip>
          <a:srcRect t="1706" b="1706"/>
          <a:stretch>
            <a:fillRect/>
          </a:stretch>
        </p:blipFill>
        <p:spPr>
          <a:xfrm>
            <a:off x="597807" y="2773286"/>
            <a:ext cx="4824857" cy="6213546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94391"/>
              </a:srgbClr>
            </a:outerShdw>
          </a:effectLst>
        </p:spPr>
      </p:pic>
      <p:sp>
        <p:nvSpPr>
          <p:cNvPr id="2" name="กล่องข้อความ 1"/>
          <p:cNvSpPr txBox="1"/>
          <p:nvPr/>
        </p:nvSpPr>
        <p:spPr>
          <a:xfrm>
            <a:off x="597807" y="9241285"/>
            <a:ext cx="1901162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p</a:t>
            </a:r>
            <a:r>
              <a:rPr kumimoji="0" lang="en-US" sz="2500" b="0" i="0" u="none" strike="noStrike" cap="none" spc="0" normalizeH="0" baseline="0" dirty="0">
                <a:ln>
                  <a:noFill/>
                </a:ln>
                <a:solidFill>
                  <a:srgbClr val="60606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interest.com</a:t>
            </a:r>
            <a:endParaRPr kumimoji="0" lang="th-TH" sz="2500" b="0" i="0" u="none" strike="noStrike" cap="none" spc="0" normalizeH="0" baseline="0" dirty="0">
              <a:ln>
                <a:noFill/>
              </a:ln>
              <a:solidFill>
                <a:srgbClr val="60606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969025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ภาพ" descr="ภาพ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r="5216"/>
          <a:stretch>
            <a:fillRect/>
          </a:stretch>
        </p:blipFill>
        <p:spPr>
          <a:xfrm>
            <a:off x="6492623" y="5843385"/>
            <a:ext cx="5638392" cy="3205690"/>
          </a:xfrm>
          <a:prstGeom prst="rect">
            <a:avLst/>
          </a:prstGeom>
          <a:ln w="12700">
            <a:miter lim="400000"/>
          </a:ln>
          <a:effectLst>
            <a:outerShdw blurRad="190500" dir="5400000" rotWithShape="0">
              <a:srgbClr val="000000">
                <a:alpha val="50455"/>
              </a:srgbClr>
            </a:outerShdw>
          </a:effectLst>
        </p:spPr>
      </p:pic>
      <p:sp>
        <p:nvSpPr>
          <p:cNvPr id="268" name="spect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spectrogram</a:t>
            </a:r>
          </a:p>
        </p:txBody>
      </p:sp>
      <p:sp>
        <p:nvSpPr>
          <p:cNvPr id="269" name="SPECTROGRAM is a visual representation of the spectrum of sound frequencies.…"/>
          <p:cNvSpPr txBox="1">
            <a:spLocks noGrp="1"/>
          </p:cNvSpPr>
          <p:nvPr>
            <p:ph type="body" sz="quarter" idx="1"/>
          </p:nvPr>
        </p:nvSpPr>
        <p:spPr>
          <a:xfrm>
            <a:off x="5406036" y="2890440"/>
            <a:ext cx="6847032" cy="3004582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298322" indent="-298322" defTabSz="473201">
              <a:spcBef>
                <a:spcPts val="2500"/>
              </a:spcBef>
              <a:buBlip>
                <a:blip r:embed="rId3"/>
              </a:buBlip>
              <a:defRPr sz="2430"/>
            </a:pPr>
            <a:r>
              <a:t>SPECTROGRAM is a visual representation of the spectrum of sound frequencies. </a:t>
            </a:r>
          </a:p>
          <a:p>
            <a:pPr marL="298322" indent="-298322" defTabSz="473201">
              <a:spcBef>
                <a:spcPts val="2500"/>
              </a:spcBef>
              <a:buBlip>
                <a:blip r:embed="rId3"/>
              </a:buBlip>
              <a:defRPr sz="2430"/>
            </a:pPr>
            <a:r>
              <a:t>SPECTROGRAM is graph with 2 dimensions, X-axis represents </a:t>
            </a:r>
            <a:r>
              <a:rPr>
                <a:solidFill>
                  <a:srgbClr val="974C40"/>
                </a:solidFill>
              </a:rPr>
              <a:t>“Time” </a:t>
            </a:r>
            <a:r>
              <a:t>and Y-axis is </a:t>
            </a:r>
            <a:r>
              <a:rPr>
                <a:solidFill>
                  <a:srgbClr val="A2473B"/>
                </a:solidFill>
              </a:rPr>
              <a:t>“Frequency”</a:t>
            </a:r>
            <a:r>
              <a:rPr>
                <a:solidFill>
                  <a:srgbClr val="974C40"/>
                </a:solidFill>
              </a:rPr>
              <a:t>. </a:t>
            </a:r>
            <a:r>
              <a:t>The third dimension represents the amplitude of a particular frequency at a particular time by using the intensity or color of each point in the image.</a:t>
            </a:r>
            <a:r>
              <a:rPr>
                <a:solidFill>
                  <a:srgbClr val="974C40"/>
                </a:solidFill>
              </a:rPr>
              <a:t> </a:t>
            </a:r>
          </a:p>
        </p:txBody>
      </p:sp>
      <p:sp>
        <p:nvSpPr>
          <p:cNvPr id="270" name="Spectrogram of a male voice saying 'ta ta ta'."/>
          <p:cNvSpPr txBox="1"/>
          <p:nvPr/>
        </p:nvSpPr>
        <p:spPr>
          <a:xfrm>
            <a:off x="522496" y="8579044"/>
            <a:ext cx="615767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</a:lvl1pPr>
          </a:lstStyle>
          <a:p>
            <a:r>
              <a:t>Spectrogram of a male voice saying 'ta ta ta'. </a:t>
            </a:r>
          </a:p>
        </p:txBody>
      </p:sp>
      <p:sp>
        <p:nvSpPr>
          <p:cNvPr id="271" name="en.wikipedia.org/wiki/Spectrogram"/>
          <p:cNvSpPr txBox="1"/>
          <p:nvPr/>
        </p:nvSpPr>
        <p:spPr>
          <a:xfrm>
            <a:off x="502218" y="9200608"/>
            <a:ext cx="541518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000"/>
            </a:lvl1pPr>
          </a:lstStyle>
          <a:p>
            <a:r>
              <a:t>en.wikipedia.org/wiki/Spectrogram</a:t>
            </a:r>
          </a:p>
        </p:txBody>
      </p:sp>
      <p:sp>
        <p:nvSpPr>
          <p:cNvPr id="272" name="Spectrogram from Sound Analyzer program in C#"/>
          <p:cNvSpPr txBox="1"/>
          <p:nvPr/>
        </p:nvSpPr>
        <p:spPr>
          <a:xfrm>
            <a:off x="518661" y="6394951"/>
            <a:ext cx="443000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Spectrogram from Sound Analyzer program in C#  </a:t>
            </a:r>
          </a:p>
        </p:txBody>
      </p:sp>
      <p:pic>
        <p:nvPicPr>
          <p:cNvPr id="273" name="ภาพ" descr="ภาพ"/>
          <p:cNvPicPr>
            <a:picLocks noChangeAspect="1"/>
          </p:cNvPicPr>
          <p:nvPr/>
        </p:nvPicPr>
        <p:blipFill>
          <a:blip r:embed="rId4">
            <a:extLst/>
          </a:blip>
          <a:srcRect l="226" t="7720" r="71086" b="37276"/>
          <a:stretch>
            <a:fillRect/>
          </a:stretch>
        </p:blipFill>
        <p:spPr>
          <a:xfrm>
            <a:off x="939301" y="2862648"/>
            <a:ext cx="3859039" cy="3450095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How  to  get  spectrogram : C#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 to  get  spectrogram : C#</a:t>
            </a:r>
          </a:p>
        </p:txBody>
      </p:sp>
      <p:sp>
        <p:nvSpPr>
          <p:cNvPr id="276" name="We use cscore framework to create the spectrogram."/>
          <p:cNvSpPr txBox="1">
            <a:spLocks noGrp="1"/>
          </p:cNvSpPr>
          <p:nvPr>
            <p:ph type="body" sz="quarter" idx="1"/>
          </p:nvPr>
        </p:nvSpPr>
        <p:spPr>
          <a:xfrm>
            <a:off x="698066" y="2800365"/>
            <a:ext cx="8977362" cy="798361"/>
          </a:xfrm>
          <a:prstGeom prst="rect">
            <a:avLst/>
          </a:prstGeom>
        </p:spPr>
        <p:txBody>
          <a:bodyPr anchor="t"/>
          <a:lstStyle>
            <a:lvl1pPr>
              <a:buBlip>
                <a:blip r:embed="rId2"/>
              </a:buBlip>
            </a:lvl1pPr>
          </a:lstStyle>
          <a:p>
            <a:r>
              <a:t>We use cscore framework to create the spectrogram.</a:t>
            </a:r>
          </a:p>
        </p:txBody>
      </p:sp>
      <p:pic>
        <p:nvPicPr>
          <p:cNvPr id="277" name="ภาพหน้าจอ 2561-07-26 เวลา 14.55.10.png" descr="ภาพหน้าจอ 2561-07-26 เวลา 14.55.10.png"/>
          <p:cNvPicPr>
            <a:picLocks noChangeAspect="1"/>
          </p:cNvPicPr>
          <p:nvPr/>
        </p:nvPicPr>
        <p:blipFill>
          <a:blip r:embed="rId3">
            <a:extLst/>
          </a:blip>
          <a:srcRect l="9001" t="10172" r="37456" b="61212"/>
          <a:stretch>
            <a:fillRect/>
          </a:stretch>
        </p:blipFill>
        <p:spPr>
          <a:xfrm>
            <a:off x="1289973" y="4597264"/>
            <a:ext cx="9850577" cy="3171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How to get waveform : Matla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get </a:t>
            </a:r>
            <a:r>
              <a:rPr lang="en-US" dirty="0"/>
              <a:t>Pitch</a:t>
            </a:r>
            <a:r>
              <a:rPr dirty="0"/>
              <a:t> : Matlab</a:t>
            </a:r>
          </a:p>
        </p:txBody>
      </p:sp>
      <p:sp>
        <p:nvSpPr>
          <p:cNvPr id="236" name="We find the Amplitude by converting the signal data of the record to int16 array by using function getaudiodata()…"/>
          <p:cNvSpPr txBox="1">
            <a:spLocks noGrp="1"/>
          </p:cNvSpPr>
          <p:nvPr>
            <p:ph type="body" sz="quarter" idx="1"/>
          </p:nvPr>
        </p:nvSpPr>
        <p:spPr>
          <a:xfrm>
            <a:off x="584199" y="3079981"/>
            <a:ext cx="5209191" cy="3282668"/>
          </a:xfrm>
          <a:prstGeom prst="rect">
            <a:avLst/>
          </a:prstGeom>
        </p:spPr>
        <p:txBody>
          <a:bodyPr anchor="t"/>
          <a:lstStyle/>
          <a:p>
            <a:pPr marL="353568" indent="-353568" defTabSz="560831">
              <a:spcBef>
                <a:spcPts val="3000"/>
              </a:spcBef>
              <a:buBlip>
                <a:blip r:embed="rId2"/>
              </a:buBlip>
              <a:defRPr sz="2880"/>
            </a:pPr>
            <a:r>
              <a:rPr dirty="0"/>
              <a:t>We find the Amplitude by converting the signal data of the record to int16 array by using function </a:t>
            </a:r>
            <a:r>
              <a:rPr dirty="0">
                <a:latin typeface="Mechanical Bold"/>
                <a:ea typeface="Mechanical Bold"/>
                <a:cs typeface="Mechanical Bold"/>
                <a:sym typeface="Mechanical Bold"/>
              </a:rPr>
              <a:t>getaudiodata()</a:t>
            </a:r>
            <a:r>
              <a:rPr dirty="0"/>
              <a:t> </a:t>
            </a:r>
          </a:p>
          <a:p>
            <a:pPr marL="353568" indent="-353568" defTabSz="560831">
              <a:spcBef>
                <a:spcPts val="3000"/>
              </a:spcBef>
              <a:buBlip>
                <a:blip r:embed="rId2"/>
              </a:buBlip>
              <a:defRPr sz="2880"/>
            </a:pPr>
            <a:r>
              <a:rPr dirty="0"/>
              <a:t>Then, use the array to create the </a:t>
            </a:r>
            <a:r>
              <a:rPr lang="en-US" dirty="0"/>
              <a:t>pitch</a:t>
            </a:r>
            <a:r>
              <a:rPr dirty="0"/>
              <a:t>.</a:t>
            </a:r>
          </a:p>
        </p:txBody>
      </p:sp>
      <p:pic>
        <p:nvPicPr>
          <p:cNvPr id="237" name="code matlab.jpg" descr="code matlab.jpg"/>
          <p:cNvPicPr>
            <a:picLocks noChangeAspect="1"/>
          </p:cNvPicPr>
          <p:nvPr/>
        </p:nvPicPr>
        <p:blipFill>
          <a:blip r:embed="rId3">
            <a:extLst/>
          </a:blip>
          <a:srcRect l="5678" t="31210" r="33386" b="322"/>
          <a:stretch>
            <a:fillRect/>
          </a:stretch>
        </p:blipFill>
        <p:spPr>
          <a:xfrm>
            <a:off x="5875690" y="2937933"/>
            <a:ext cx="6835778" cy="47988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38" name="สี่เหลี่ยม"/>
          <p:cNvSpPr/>
          <p:nvPr/>
        </p:nvSpPr>
        <p:spPr>
          <a:xfrm>
            <a:off x="6441721" y="4297274"/>
            <a:ext cx="4969847" cy="237332"/>
          </a:xfrm>
          <a:prstGeom prst="rect">
            <a:avLst/>
          </a:prstGeom>
          <a:noFill/>
          <a:ln w="38100" cap="flat">
            <a:solidFill>
              <a:srgbClr val="C24128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9" name="เส้น"/>
          <p:cNvSpPr/>
          <p:nvPr/>
        </p:nvSpPr>
        <p:spPr>
          <a:xfrm>
            <a:off x="5924483" y="4415939"/>
            <a:ext cx="483752" cy="1"/>
          </a:xfrm>
          <a:prstGeom prst="line">
            <a:avLst/>
          </a:prstGeom>
          <a:noFill/>
          <a:ln w="38100" cap="flat">
            <a:solidFill>
              <a:srgbClr val="B44A32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/>
          </a:p>
        </p:txBody>
      </p:sp>
      <p:sp>
        <p:nvSpPr>
          <p:cNvPr id="240" name="สี่เหลี่ยม"/>
          <p:cNvSpPr/>
          <p:nvPr/>
        </p:nvSpPr>
        <p:spPr>
          <a:xfrm>
            <a:off x="6459659" y="7179340"/>
            <a:ext cx="4969848" cy="237333"/>
          </a:xfrm>
          <a:prstGeom prst="rect">
            <a:avLst/>
          </a:prstGeom>
          <a:noFill/>
          <a:ln w="38100" cap="flat">
            <a:solidFill>
              <a:srgbClr val="C24128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0" name="ภาพหน้าจอ 2561-07-26 เวลา 11.56.10.png" descr="ภาพหน้าจอ 2561-07-26 เวลา 11.56.10.png"/>
          <p:cNvPicPr>
            <a:picLocks noChangeAspect="1"/>
          </p:cNvPicPr>
          <p:nvPr/>
        </p:nvPicPr>
        <p:blipFill rotWithShape="1">
          <a:blip r:embed="rId4">
            <a:extLst/>
          </a:blip>
          <a:srcRect l="-144" t="42607" r="144" b="20470"/>
          <a:stretch/>
        </p:blipFill>
        <p:spPr>
          <a:xfrm>
            <a:off x="338667" y="6845428"/>
            <a:ext cx="5910318" cy="184834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41" name="เส้น"/>
          <p:cNvSpPr/>
          <p:nvPr/>
        </p:nvSpPr>
        <p:spPr>
          <a:xfrm flipH="1">
            <a:off x="5904984" y="7298005"/>
            <a:ext cx="522750" cy="1"/>
          </a:xfrm>
          <a:prstGeom prst="line">
            <a:avLst/>
          </a:prstGeom>
          <a:noFill/>
          <a:ln w="38100" cap="flat">
            <a:solidFill>
              <a:srgbClr val="B44A32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000"/>
            </a:pPr>
            <a:endParaRPr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626" y="8693774"/>
            <a:ext cx="65024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Pitch </a:t>
            </a:r>
            <a:r>
              <a:rPr lang="en-US" dirty="0"/>
              <a:t>from Sound Analyzer program in Matlab 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robl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</a:t>
            </a:r>
          </a:p>
        </p:txBody>
      </p:sp>
      <p:sp>
        <p:nvSpPr>
          <p:cNvPr id="280" name="Can’t implement Pitch Function because we can’t implement it on-time and we don’t know how to implement by using external function.…"/>
          <p:cNvSpPr txBox="1">
            <a:spLocks noGrp="1"/>
          </p:cNvSpPr>
          <p:nvPr>
            <p:ph type="body" idx="1"/>
          </p:nvPr>
        </p:nvSpPr>
        <p:spPr>
          <a:xfrm>
            <a:off x="508000" y="2990848"/>
            <a:ext cx="11988800" cy="5727701"/>
          </a:xfrm>
          <a:prstGeom prst="rect">
            <a:avLst/>
          </a:prstGeom>
        </p:spPr>
        <p:txBody>
          <a:bodyPr anchor="t"/>
          <a:lstStyle/>
          <a:p>
            <a:pPr marL="546100" indent="-546100">
              <a:buClr>
                <a:srgbClr val="A1A1A1"/>
              </a:buClr>
              <a:buSzPct val="100000"/>
              <a:buAutoNum type="arabicPeriod"/>
            </a:pPr>
            <a:r>
              <a:rPr lang="en-US" dirty="0"/>
              <a:t>In C#, c</a:t>
            </a:r>
            <a:r>
              <a:rPr dirty="0"/>
              <a:t>an’t implement Pitch Function because we can’t implement it on-time and we don’t know how to implement by using external function.</a:t>
            </a:r>
          </a:p>
          <a:p>
            <a:pPr marL="546100" indent="-546100">
              <a:buClr>
                <a:srgbClr val="A1A1A1"/>
              </a:buClr>
              <a:buSzPct val="100000"/>
              <a:buAutoNum type="arabicPeriod"/>
            </a:pPr>
            <a:r>
              <a:rPr dirty="0"/>
              <a:t>Can’t  Fix bug in spectrum and spectrogram because I don’t know about mathematical equation and lack of knowledge about function to implement.</a:t>
            </a:r>
          </a:p>
          <a:p>
            <a:pPr marL="546100" indent="-546100">
              <a:buClr>
                <a:srgbClr val="A1A1A1"/>
              </a:buClr>
              <a:buSzPct val="100000"/>
              <a:buAutoNum type="arabicPeriod"/>
            </a:pPr>
            <a:r>
              <a:rPr lang="en-US" dirty="0"/>
              <a:t>In Matlab, c</a:t>
            </a:r>
            <a:r>
              <a:rPr dirty="0"/>
              <a:t>an’t write mathematical equation to plot graph per second.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n to D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 to Do</a:t>
            </a:r>
          </a:p>
        </p:txBody>
      </p:sp>
      <p:sp>
        <p:nvSpPr>
          <p:cNvPr id="139" name="We plan to use Matlab and C# to do sound analyzer program with 6 function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47852" indent="-347852" defTabSz="484886">
              <a:spcBef>
                <a:spcPts val="3400"/>
              </a:spcBef>
              <a:buBlip>
                <a:blip r:embed="rId2"/>
              </a:buBlip>
              <a:defRPr sz="2822"/>
            </a:pPr>
            <a:r>
              <a:rPr dirty="0"/>
              <a:t>We plan to use </a:t>
            </a:r>
            <a:r>
              <a:rPr dirty="0">
                <a:solidFill>
                  <a:srgbClr val="AC3B30"/>
                </a:solidFill>
              </a:rPr>
              <a:t>Matlab</a:t>
            </a:r>
            <a:r>
              <a:rPr dirty="0"/>
              <a:t> and </a:t>
            </a:r>
            <a:r>
              <a:rPr dirty="0">
                <a:solidFill>
                  <a:srgbClr val="AC3B30"/>
                </a:solidFill>
              </a:rPr>
              <a:t>C#</a:t>
            </a:r>
            <a:r>
              <a:rPr dirty="0"/>
              <a:t> to do sound analyzer program with 6 functions:</a:t>
            </a:r>
          </a:p>
          <a:p>
            <a:pPr marL="453262" indent="-453262" defTabSz="484886">
              <a:spcBef>
                <a:spcPts val="3400"/>
              </a:spcBef>
              <a:buClr>
                <a:srgbClr val="A1A1A1"/>
              </a:buClr>
              <a:buSzPct val="100000"/>
              <a:buAutoNum type="arabicPeriod"/>
              <a:defRPr sz="2822"/>
            </a:pPr>
            <a:r>
              <a:rPr dirty="0"/>
              <a:t>Record sound and save in wave file(wav.) </a:t>
            </a:r>
          </a:p>
          <a:p>
            <a:pPr marL="453262" indent="-453262" defTabSz="484886">
              <a:spcBef>
                <a:spcPts val="3400"/>
              </a:spcBef>
              <a:buClr>
                <a:srgbClr val="A1A1A1"/>
              </a:buClr>
              <a:buSzPct val="100000"/>
              <a:buAutoNum type="arabicPeriod"/>
              <a:defRPr sz="2822"/>
            </a:pPr>
            <a:r>
              <a:rPr dirty="0"/>
              <a:t>Convert sound to waveform.   </a:t>
            </a:r>
          </a:p>
          <a:p>
            <a:pPr marL="453262" indent="-453262" defTabSz="484886">
              <a:spcBef>
                <a:spcPts val="3400"/>
              </a:spcBef>
              <a:buClr>
                <a:srgbClr val="A1A1A1"/>
              </a:buClr>
              <a:buSzPct val="100000"/>
              <a:buAutoNum type="arabicPeriod"/>
              <a:defRPr sz="2822"/>
            </a:pPr>
            <a:r>
              <a:rPr dirty="0"/>
              <a:t>Convert sound to spectrum</a:t>
            </a:r>
          </a:p>
          <a:p>
            <a:pPr marL="453262" indent="-453262" defTabSz="484886">
              <a:spcBef>
                <a:spcPts val="3400"/>
              </a:spcBef>
              <a:buClr>
                <a:srgbClr val="A1A1A1"/>
              </a:buClr>
              <a:buSzPct val="100000"/>
              <a:buAutoNum type="arabicPeriod"/>
              <a:defRPr sz="2822"/>
            </a:pPr>
            <a:r>
              <a:rPr dirty="0"/>
              <a:t>Convert sound to spectrogram</a:t>
            </a:r>
          </a:p>
          <a:p>
            <a:pPr marL="453262" indent="-453262" defTabSz="484886">
              <a:spcBef>
                <a:spcPts val="3400"/>
              </a:spcBef>
              <a:buClr>
                <a:srgbClr val="A1A1A1"/>
              </a:buClr>
              <a:buSzPct val="100000"/>
              <a:buAutoNum type="arabicPeriod"/>
              <a:defRPr sz="2822"/>
            </a:pPr>
            <a:r>
              <a:rPr dirty="0"/>
              <a:t>Convert sound to pitch</a:t>
            </a:r>
          </a:p>
          <a:p>
            <a:pPr marL="453262" indent="-453262" defTabSz="484886">
              <a:spcBef>
                <a:spcPts val="3400"/>
              </a:spcBef>
              <a:buClr>
                <a:srgbClr val="A1A1A1"/>
              </a:buClr>
              <a:buSzPct val="100000"/>
              <a:buAutoNum type="arabicPeriod"/>
              <a:defRPr sz="2822"/>
            </a:pPr>
            <a:r>
              <a:rPr dirty="0"/>
              <a:t>Playback the </a:t>
            </a:r>
            <a:r>
              <a:rPr lang="en-US" dirty="0"/>
              <a:t>sound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ork progres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Work progress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rPr dirty="0"/>
              <a:t>Summary </a:t>
            </a:r>
          </a:p>
        </p:txBody>
      </p:sp>
      <p:graphicFrame>
        <p:nvGraphicFramePr>
          <p:cNvPr id="142" name="ตาราง"/>
          <p:cNvGraphicFramePr/>
          <p:nvPr>
            <p:extLst>
              <p:ext uri="{D42A27DB-BD31-4B8C-83A1-F6EECF244321}">
                <p14:modId xmlns:p14="http://schemas.microsoft.com/office/powerpoint/2010/main" val="1937083343"/>
              </p:ext>
            </p:extLst>
          </p:nvPr>
        </p:nvGraphicFramePr>
        <p:xfrm>
          <a:off x="957746" y="2666999"/>
          <a:ext cx="11089306" cy="6400800"/>
        </p:xfrm>
        <a:graphic>
          <a:graphicData uri="http://schemas.openxmlformats.org/drawingml/2006/table">
            <a:tbl>
              <a:tblPr firstRow="1">
                <a:tableStyleId>{C7B018BB-80A7-4F77-B60F-C8B233D01FF8}</a:tableStyleId>
              </a:tblPr>
              <a:tblGrid>
                <a:gridCol w="60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 gridSpan="2"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Functions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C#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cap="all" spc="112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254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Matlab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1.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Record sound and save in wave file(wav.)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2.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Convert sound to waveform.  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endParaRPr sz="3000" spc="119" dirty="0">
                        <a:solidFill>
                          <a:srgbClr val="606060"/>
                        </a:solidFill>
                      </a:endParaRP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3.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Convert sound to spectrum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 dirty="0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4.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Convert sound to spectrogram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 spc="119"/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5.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Convert sound to pitch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 spc="119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000" spc="119"/>
                      </a:pPr>
                      <a:r>
                        <a:rPr lang="th-TH" sz="3000" spc="119" dirty="0">
                          <a:solidFill>
                            <a:srgbClr val="606060"/>
                          </a:solidFill>
                        </a:rPr>
                        <a:t>✓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6.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200"/>
                        </a:spcBef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400">
                          <a:solidFill>
                            <a:srgbClr val="606060"/>
                          </a:solidFill>
                        </a:rPr>
                        <a:t>Playback the sound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R w="12700">
                      <a:solidFill>
                        <a:srgbClr val="A5A59F"/>
                      </a:solidFill>
                      <a:miter lim="400000"/>
                    </a:lnR>
                    <a:lnT w="12700">
                      <a:solidFill>
                        <a:srgbClr val="A5A59F"/>
                      </a:solidFill>
                      <a:miter lim="400000"/>
                    </a:lnT>
                    <a:lnB w="12700">
                      <a:solidFill>
                        <a:srgbClr val="A5A59F"/>
                      </a:solidFill>
                      <a:miter lim="400000"/>
                    </a:lnB>
                    <a:solidFill>
                      <a:srgbClr val="D3CDB7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5A59F"/>
                      </a:solidFill>
                      <a:miter lim="400000"/>
                    </a:lnL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 spc="119" dirty="0">
                          <a:solidFill>
                            <a:srgbClr val="606060"/>
                          </a:solidFill>
                        </a:rPr>
                        <a:t>✓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A5A59F"/>
                      </a:solidFill>
                      <a:miter lim="400000"/>
                    </a:lnR>
                    <a:lnB w="12700">
                      <a:solidFill>
                        <a:srgbClr val="A5A59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ork Progress : C#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Progress : C#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t>Function 1 : Record sound and save in wave file(wav.)  </a:t>
            </a:r>
          </a:p>
        </p:txBody>
      </p:sp>
      <p:pic>
        <p:nvPicPr>
          <p:cNvPr id="145" name="ภาพ" descr="ภาพ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500" y="2650515"/>
            <a:ext cx="4837510" cy="2264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ภาพ" descr="ภาพ"/>
          <p:cNvPicPr>
            <a:picLocks noChangeAspect="1"/>
          </p:cNvPicPr>
          <p:nvPr/>
        </p:nvPicPr>
        <p:blipFill>
          <a:blip r:embed="rId3">
            <a:extLst/>
          </a:blip>
          <a:srcRect l="3572" t="7535" r="29954" b="71424"/>
          <a:stretch>
            <a:fillRect/>
          </a:stretch>
        </p:blipFill>
        <p:spPr>
          <a:xfrm>
            <a:off x="504472" y="7666532"/>
            <a:ext cx="5541542" cy="120256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Before you push the Record button to start recording, you should push the Refresh Source button,…"/>
          <p:cNvSpPr txBox="1"/>
          <p:nvPr/>
        </p:nvSpPr>
        <p:spPr>
          <a:xfrm>
            <a:off x="6361764" y="2870199"/>
            <a:ext cx="6258590" cy="562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9100" indent="-419100" algn="l">
              <a:spcBef>
                <a:spcPts val="4200"/>
              </a:spcBef>
              <a:buSzPct val="30000"/>
              <a:buBlip>
                <a:blip r:embed="rId4"/>
              </a:buBlip>
              <a:defRPr sz="3400"/>
            </a:pPr>
            <a:r>
              <a:t>Before you push the Record button to start recording, you should push the Refresh Source button,  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4"/>
              </a:buBlip>
              <a:defRPr sz="3400"/>
            </a:pPr>
            <a:r>
              <a:t>It’s recording now if you want to stop record, push the Stop button. </a:t>
            </a:r>
          </a:p>
          <a:p>
            <a:pPr marL="419100" indent="-419100" algn="l">
              <a:spcBef>
                <a:spcPts val="4200"/>
              </a:spcBef>
              <a:buSzPct val="30000"/>
              <a:buBlip>
                <a:blip r:embed="rId4"/>
              </a:buBlip>
              <a:defRPr sz="3400"/>
            </a:pPr>
            <a:r>
              <a:t>Then the record will be saved in wave file(.wav).</a:t>
            </a:r>
          </a:p>
        </p:txBody>
      </p:sp>
      <p:pic>
        <p:nvPicPr>
          <p:cNvPr id="148" name="ภาพ" descr="ภาพ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5365" y="5063615"/>
            <a:ext cx="4839780" cy="226448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ลูกศร"/>
          <p:cNvSpPr/>
          <p:nvPr/>
        </p:nvSpPr>
        <p:spPr>
          <a:xfrm rot="5400000">
            <a:off x="1516666" y="5960063"/>
            <a:ext cx="666047" cy="471589"/>
          </a:xfrm>
          <a:prstGeom prst="rightArrow">
            <a:avLst>
              <a:gd name="adj1" fmla="val 32000"/>
              <a:gd name="adj2" fmla="val 58628"/>
            </a:avLst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0" name="ลูกศร"/>
          <p:cNvSpPr/>
          <p:nvPr/>
        </p:nvSpPr>
        <p:spPr>
          <a:xfrm rot="5400000">
            <a:off x="876021" y="5960063"/>
            <a:ext cx="666047" cy="471589"/>
          </a:xfrm>
          <a:prstGeom prst="rightArrow">
            <a:avLst>
              <a:gd name="adj1" fmla="val 32000"/>
              <a:gd name="adj2" fmla="val 58628"/>
            </a:avLst>
          </a:prstGeom>
          <a:solidFill>
            <a:srgbClr val="459031">
              <a:alpha val="94357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1" name="Start"/>
          <p:cNvSpPr txBox="1"/>
          <p:nvPr/>
        </p:nvSpPr>
        <p:spPr>
          <a:xfrm>
            <a:off x="839665" y="5448299"/>
            <a:ext cx="738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7862D"/>
                </a:solidFill>
              </a:defRPr>
            </a:lvl1pPr>
          </a:lstStyle>
          <a:p>
            <a:r>
              <a:t>Start</a:t>
            </a:r>
          </a:p>
        </p:txBody>
      </p:sp>
      <p:sp>
        <p:nvSpPr>
          <p:cNvPr id="152" name="Stop"/>
          <p:cNvSpPr txBox="1"/>
          <p:nvPr/>
        </p:nvSpPr>
        <p:spPr>
          <a:xfrm>
            <a:off x="1631509" y="5448299"/>
            <a:ext cx="69938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C14127"/>
                </a:solidFill>
              </a:defRPr>
            </a:lvl1pPr>
          </a:lstStyle>
          <a:p>
            <a:r>
              <a:t>Stop</a:t>
            </a:r>
          </a:p>
        </p:txBody>
      </p:sp>
      <p:sp>
        <p:nvSpPr>
          <p:cNvPr id="153" name="ลูกศร"/>
          <p:cNvSpPr/>
          <p:nvPr/>
        </p:nvSpPr>
        <p:spPr>
          <a:xfrm rot="5400000">
            <a:off x="1516666" y="3933873"/>
            <a:ext cx="666046" cy="471588"/>
          </a:xfrm>
          <a:prstGeom prst="rightArrow">
            <a:avLst>
              <a:gd name="adj1" fmla="val 32000"/>
              <a:gd name="adj2" fmla="val 58628"/>
            </a:avLst>
          </a:prstGeom>
          <a:solidFill>
            <a:srgbClr val="459031">
              <a:alpha val="94357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" name="Refresh Source"/>
          <p:cNvSpPr txBox="1"/>
          <p:nvPr/>
        </p:nvSpPr>
        <p:spPr>
          <a:xfrm>
            <a:off x="816474" y="3422109"/>
            <a:ext cx="20664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57862D"/>
                </a:solidFill>
              </a:defRPr>
            </a:lvl1pPr>
          </a:lstStyle>
          <a:p>
            <a:r>
              <a:t>Refresh Source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ork Progress : C#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Progress : C#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t>Function 2 : Convert sound to waveform</a:t>
            </a:r>
          </a:p>
        </p:txBody>
      </p:sp>
      <p:sp>
        <p:nvSpPr>
          <p:cNvPr id="157" name="Push the Open button to open the wave file.…"/>
          <p:cNvSpPr txBox="1">
            <a:spLocks noGrp="1"/>
          </p:cNvSpPr>
          <p:nvPr>
            <p:ph type="body" sz="half" idx="1"/>
          </p:nvPr>
        </p:nvSpPr>
        <p:spPr>
          <a:xfrm>
            <a:off x="7458170" y="2990850"/>
            <a:ext cx="4913048" cy="5524501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Push the Open button to open the wave file.</a:t>
            </a:r>
          </a:p>
          <a:p>
            <a:pPr>
              <a:buBlip>
                <a:blip r:embed="rId2"/>
              </a:buBlip>
            </a:pPr>
            <a:endParaRPr/>
          </a:p>
          <a:p>
            <a:pPr>
              <a:buBlip>
                <a:blip r:embed="rId2"/>
              </a:buBlip>
            </a:pPr>
            <a:endParaRPr/>
          </a:p>
          <a:p>
            <a:pPr>
              <a:buBlip>
                <a:blip r:embed="rId2"/>
              </a:buBlip>
            </a:pPr>
            <a:r>
              <a:t>The program will show a simply waveform.</a:t>
            </a:r>
          </a:p>
        </p:txBody>
      </p:sp>
      <p:pic>
        <p:nvPicPr>
          <p:cNvPr id="158" name="ภาพ" descr="ภาพ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897" y="6041697"/>
            <a:ext cx="6174668" cy="28897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ภาพ" descr="ภาพ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1597" y="2925496"/>
            <a:ext cx="6067268" cy="284014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ลูกศร"/>
          <p:cNvSpPr/>
          <p:nvPr/>
        </p:nvSpPr>
        <p:spPr>
          <a:xfrm rot="2700000">
            <a:off x="551152" y="4927460"/>
            <a:ext cx="666047" cy="471589"/>
          </a:xfrm>
          <a:prstGeom prst="rightArrow">
            <a:avLst>
              <a:gd name="adj1" fmla="val 32000"/>
              <a:gd name="adj2" fmla="val 58628"/>
            </a:avLst>
          </a:prstGeom>
          <a:solidFill>
            <a:srgbClr val="459031">
              <a:alpha val="94357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ork Progress : C#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Progress : C#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t>Function 3 : Convert sound to spectrum</a:t>
            </a:r>
          </a:p>
        </p:txBody>
      </p:sp>
      <p:sp>
        <p:nvSpPr>
          <p:cNvPr id="163" name="After opening the wave file, Push the Spectrum button.…"/>
          <p:cNvSpPr txBox="1">
            <a:spLocks noGrp="1"/>
          </p:cNvSpPr>
          <p:nvPr>
            <p:ph type="body" sz="half" idx="1"/>
          </p:nvPr>
        </p:nvSpPr>
        <p:spPr>
          <a:xfrm>
            <a:off x="661678" y="7169149"/>
            <a:ext cx="11681444" cy="2311490"/>
          </a:xfrm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</a:pPr>
            <a:r>
              <a:t>After opening the wave file, Push the Spectrum button. </a:t>
            </a:r>
          </a:p>
          <a:p>
            <a:pPr>
              <a:buBlip>
                <a:blip r:embed="rId2"/>
              </a:buBlip>
            </a:pPr>
            <a:r>
              <a:t>And it will show the spectrum of the wave file.</a:t>
            </a:r>
          </a:p>
        </p:txBody>
      </p:sp>
      <p:pic>
        <p:nvPicPr>
          <p:cNvPr id="164" name="ภาพ" descr="ภาพ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4739" y="2813624"/>
            <a:ext cx="8816991" cy="412635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ลูกศร"/>
          <p:cNvSpPr/>
          <p:nvPr/>
        </p:nvSpPr>
        <p:spPr>
          <a:xfrm rot="18900000">
            <a:off x="4028129" y="6033771"/>
            <a:ext cx="666047" cy="471589"/>
          </a:xfrm>
          <a:prstGeom prst="rightArrow">
            <a:avLst>
              <a:gd name="adj1" fmla="val 32000"/>
              <a:gd name="adj2" fmla="val 58628"/>
            </a:avLst>
          </a:prstGeom>
          <a:solidFill>
            <a:srgbClr val="459031">
              <a:alpha val="94357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Work Progress : C#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Progress : C#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t>Function 4 : Convert sound to spectrogram</a:t>
            </a:r>
          </a:p>
        </p:txBody>
      </p:sp>
      <p:pic>
        <p:nvPicPr>
          <p:cNvPr id="168" name="ภาพ" descr="ภาพ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565" y="2805327"/>
            <a:ext cx="8816898" cy="41111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ภาพ"/>
          <p:cNvGrpSpPr/>
          <p:nvPr/>
        </p:nvGrpSpPr>
        <p:grpSpPr>
          <a:xfrm>
            <a:off x="6807191" y="3528097"/>
            <a:ext cx="5687368" cy="5367416"/>
            <a:chOff x="0" y="0"/>
            <a:chExt cx="5687366" cy="5367415"/>
          </a:xfrm>
        </p:grpSpPr>
        <p:pic>
          <p:nvPicPr>
            <p:cNvPr id="170" name="ภาพ" descr="ภาพ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26" t="7720" r="71086" b="35242"/>
            <a:stretch>
              <a:fillRect/>
            </a:stretch>
          </p:blipFill>
          <p:spPr>
            <a:xfrm>
              <a:off x="127000" y="88900"/>
              <a:ext cx="5433367" cy="50372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ภาพ" descr="ภาพ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687368" cy="5367416"/>
            </a:xfrm>
            <a:prstGeom prst="rect">
              <a:avLst/>
            </a:prstGeom>
            <a:effectLst/>
          </p:spPr>
        </p:pic>
      </p:grpSp>
      <p:sp>
        <p:nvSpPr>
          <p:cNvPr id="172" name="ลูกศร"/>
          <p:cNvSpPr/>
          <p:nvPr/>
        </p:nvSpPr>
        <p:spPr>
          <a:xfrm rot="5400000">
            <a:off x="4502946" y="4972616"/>
            <a:ext cx="666047" cy="471588"/>
          </a:xfrm>
          <a:prstGeom prst="rightArrow">
            <a:avLst>
              <a:gd name="adj1" fmla="val 32000"/>
              <a:gd name="adj2" fmla="val 58628"/>
            </a:avLst>
          </a:prstGeom>
          <a:solidFill>
            <a:srgbClr val="459031">
              <a:alpha val="94357"/>
            </a:srgb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To show the spectrogram of wave file, Push the Spectrum button."/>
          <p:cNvSpPr txBox="1"/>
          <p:nvPr/>
        </p:nvSpPr>
        <p:spPr>
          <a:xfrm>
            <a:off x="554098" y="7379405"/>
            <a:ext cx="611828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4"/>
              </a:buBlip>
              <a:defRPr sz="3400"/>
            </a:lvl1pPr>
          </a:lstStyle>
          <a:p>
            <a:r>
              <a:t>To show the spectrogram of wave file, Push the Spectrum button.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Work Progress : C#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Progress : C#</a:t>
            </a:r>
          </a:p>
          <a:p>
            <a:pPr>
              <a:lnSpc>
                <a:spcPct val="120000"/>
              </a:lnSpc>
              <a:defRPr sz="3000" cap="none">
                <a:latin typeface="+mn-lt"/>
                <a:ea typeface="+mn-ea"/>
                <a:cs typeface="+mn-cs"/>
                <a:sym typeface="Gill Sans"/>
              </a:defRPr>
            </a:pPr>
            <a:r>
              <a:t>Function 6 : Playback the sound </a:t>
            </a:r>
          </a:p>
        </p:txBody>
      </p:sp>
      <p:pic>
        <p:nvPicPr>
          <p:cNvPr id="176" name="ภาพ" descr="ภาพ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9544" y="3234025"/>
            <a:ext cx="9710146" cy="452992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lick Recall Sound button to playback the wave file"/>
          <p:cNvSpPr txBox="1"/>
          <p:nvPr/>
        </p:nvSpPr>
        <p:spPr>
          <a:xfrm>
            <a:off x="1578744" y="8187271"/>
            <a:ext cx="9471746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19100" indent="-419100" algn="l">
              <a:spcBef>
                <a:spcPts val="4200"/>
              </a:spcBef>
              <a:buSzPct val="30000"/>
              <a:buBlip>
                <a:blip r:embed="rId3"/>
              </a:buBlip>
              <a:defRPr sz="3400"/>
            </a:lvl1pPr>
          </a:lstStyle>
          <a:p>
            <a:r>
              <a:t>Click Recall Sound button to playback the wave file</a:t>
            </a:r>
          </a:p>
        </p:txBody>
      </p:sp>
      <p:sp>
        <p:nvSpPr>
          <p:cNvPr id="178" name="ลูกศร"/>
          <p:cNvSpPr/>
          <p:nvPr/>
        </p:nvSpPr>
        <p:spPr>
          <a:xfrm rot="18900000">
            <a:off x="4634289" y="7625835"/>
            <a:ext cx="1093232" cy="592524"/>
          </a:xfrm>
          <a:prstGeom prst="rightArrow">
            <a:avLst>
              <a:gd name="adj1" fmla="val 32000"/>
              <a:gd name="adj2" fmla="val 82205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901</Words>
  <Application>Microsoft Office PowerPoint</Application>
  <PresentationFormat>Custom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Gill Sans</vt:lpstr>
      <vt:lpstr>Gill Sans Light</vt:lpstr>
      <vt:lpstr>Helvetica</vt:lpstr>
      <vt:lpstr>Helvetica Neue</vt:lpstr>
      <vt:lpstr>Mechanical</vt:lpstr>
      <vt:lpstr>Mechanical Bold</vt:lpstr>
      <vt:lpstr>Menlo</vt:lpstr>
      <vt:lpstr>New_Template3</vt:lpstr>
      <vt:lpstr>Sound analyzer</vt:lpstr>
      <vt:lpstr>Motivation</vt:lpstr>
      <vt:lpstr>Plan to Do</vt:lpstr>
      <vt:lpstr>Work progress Summary </vt:lpstr>
      <vt:lpstr>Work Progress : C# Function 1 : Record sound and save in wave file(wav.)  </vt:lpstr>
      <vt:lpstr>Work Progress : C# Function 2 : Convert sound to waveform</vt:lpstr>
      <vt:lpstr>Work Progress : C# Function 3 : Convert sound to spectrum</vt:lpstr>
      <vt:lpstr>Work Progress : C# Function 4 : Convert sound to spectrogram</vt:lpstr>
      <vt:lpstr>Work Progress : C# Function 6 : Playback the sound </vt:lpstr>
      <vt:lpstr>Work Progress : Matlab Function 1 : Record sound and save in wave file(wav.)  </vt:lpstr>
      <vt:lpstr>Work Progress : Matlab Function 3 :  Convert sound to spectrum Function 5 :  Convert sound to pitch</vt:lpstr>
      <vt:lpstr>Work Progress : Matlab Function 6 :  Playback the sound</vt:lpstr>
      <vt:lpstr>How to record &amp; save sound : c#</vt:lpstr>
      <vt:lpstr>How to record &amp; save sound : matlab</vt:lpstr>
      <vt:lpstr>waveform</vt:lpstr>
      <vt:lpstr>How to get waveform : C#</vt:lpstr>
      <vt:lpstr>How to get spectrum : c#</vt:lpstr>
      <vt:lpstr>How to get spectrum : Matlab </vt:lpstr>
      <vt:lpstr>fast Fourier transform (FFT)</vt:lpstr>
      <vt:lpstr>spectrogram</vt:lpstr>
      <vt:lpstr>How  to  get  spectrogram : C#</vt:lpstr>
      <vt:lpstr>How to get Pitch : Matlab</vt:lpstr>
      <vt:lpstr>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analyzer</dc:title>
  <cp:lastModifiedBy>พงศ์กร เศรษฐสมภพ</cp:lastModifiedBy>
  <cp:revision>16</cp:revision>
  <dcterms:modified xsi:type="dcterms:W3CDTF">2018-07-27T01:35:41Z</dcterms:modified>
</cp:coreProperties>
</file>